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70" r:id="rId2"/>
    <p:sldId id="266" r:id="rId3"/>
    <p:sldId id="257" r:id="rId4"/>
    <p:sldId id="269" r:id="rId5"/>
    <p:sldId id="267" r:id="rId6"/>
    <p:sldId id="271" r:id="rId7"/>
    <p:sldId id="272" r:id="rId8"/>
    <p:sldId id="264" r:id="rId9"/>
    <p:sldId id="259" r:id="rId10"/>
    <p:sldId id="273" r:id="rId11"/>
    <p:sldId id="265" r:id="rId12"/>
  </p:sldIdLst>
  <p:sldSz cx="14630400" cy="8229600"/>
  <p:notesSz cx="8229600" cy="14630400"/>
  <p:embeddedFontLst>
    <p:embeddedFont>
      <p:font typeface="AkayaKanadaka" panose="020B0604020202020204" charset="0"/>
      <p:regular r:id="rId14"/>
    </p:embeddedFont>
    <p:embeddedFont>
      <p:font typeface="Aptos Narrow" panose="020B0004020202020204" pitchFamily="34" charset="0"/>
      <p:regular r:id="rId15"/>
      <p:bold r:id="rId16"/>
      <p:italic r:id="rId17"/>
      <p:boldItalic r:id="rId18"/>
    </p:embeddedFont>
    <p:embeddedFont>
      <p:font typeface="Heebo Light" pitchFamily="2" charset="-79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92D"/>
    <a:srgbClr val="301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1:22:18.8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6T01:23:00.4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809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13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1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3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90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2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66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55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customXml" Target="../ink/ink2.xml"/><Relationship Id="rId5" Type="http://schemas.openxmlformats.org/officeDocument/2006/relationships/image" Target="../media/image11.png"/><Relationship Id="rId10" Type="http://schemas.openxmlformats.org/officeDocument/2006/relationships/image" Target="NULL"/><Relationship Id="rId4" Type="http://schemas.openxmlformats.org/officeDocument/2006/relationships/image" Target="../media/image10.svg"/><Relationship Id="rId9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4000"/>
                    </a14:imgEffect>
                    <a14:imgEffect>
                      <a14:brightnessContrast bright="-59000" contrast="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2504" y="265989"/>
            <a:ext cx="13845392" cy="1888276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</a:effectLst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lIns="0" tIns="0" rIns="0" bIns="0" rtlCol="0" anchor="t">
            <a:sp3d extrusionH="57150" contourW="12700">
              <a:bevelT w="38100" h="38100" prst="angle"/>
              <a:extrusionClr>
                <a:schemeClr val="accent2"/>
              </a:extrusionClr>
              <a:contourClr>
                <a:schemeClr val="accent6">
                  <a:lumMod val="50000"/>
                </a:schemeClr>
              </a:contourClr>
            </a:sp3d>
          </a:bodyPr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5400" b="1" i="1" dirty="0">
                <a:ln w="0" cmpd="thinThick">
                  <a:noFill/>
                </a:ln>
                <a:solidFill>
                  <a:schemeClr val="bg1"/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Identity Management Solutions for Web Applications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2B3B7-8EA1-F212-C50B-CBC2647CDA78}"/>
              </a:ext>
            </a:extLst>
          </p:cNvPr>
          <p:cNvSpPr txBox="1"/>
          <p:nvPr/>
        </p:nvSpPr>
        <p:spPr>
          <a:xfrm>
            <a:off x="7695031" y="3358286"/>
            <a:ext cx="6935369" cy="4678204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contourClr>
              <a:schemeClr val="bg1"/>
            </a:contourClr>
          </a:sp3d>
        </p:spPr>
        <p:txBody>
          <a:bodyPr wrap="square" rtlCol="0">
            <a:spAutoFit/>
            <a:sp3d/>
          </a:bodyPr>
          <a:lstStyle/>
          <a:p>
            <a:pPr lvl="0"/>
            <a:r>
              <a:rPr lang="en-US" sz="2800" b="1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Course Instructor: </a:t>
            </a:r>
            <a:br>
              <a:rPr lang="en-US" sz="2800" b="1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</a:br>
            <a:r>
              <a:rPr lang="en-US" sz="2800" b="1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			Prof. Jonathan Lee</a:t>
            </a:r>
            <a:br>
              <a:rPr lang="en-US" sz="2800" b="1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</a:br>
            <a:endParaRPr lang="en-US" sz="2800" b="1" i="1" dirty="0">
              <a:ln w="0" cmpd="thinThick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reflection endPos="0" dir="5400000" sy="-100000" algn="bl" rotWithShape="0"/>
              </a:effectLst>
              <a:latin typeface="Montserrat" pitchFamily="34" charset="0"/>
            </a:endParaRPr>
          </a:p>
          <a:p>
            <a:pPr lvl="0"/>
            <a:r>
              <a:rPr lang="en-US" sz="2800" b="1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Team Members: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Ashwitha Vengalareddy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Manikanta Dasari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 err="1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Pardhavi</a:t>
            </a: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 </a:t>
            </a:r>
            <a:r>
              <a:rPr lang="en-US" sz="2800" i="1" dirty="0" err="1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Perepi</a:t>
            </a:r>
            <a:endParaRPr lang="en-US" sz="2800" i="1" dirty="0">
              <a:ln w="0" cmpd="thinThick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reflection endPos="0" dir="5400000" sy="-100000" algn="bl" rotWithShape="0"/>
              </a:effectLst>
              <a:latin typeface="Montserrat" pitchFamily="34" charset="0"/>
            </a:endParaRP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Pavan Venkat Kumar </a:t>
            </a:r>
            <a:r>
              <a:rPr lang="en-US" sz="2800" i="1" dirty="0" err="1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Kanumuri</a:t>
            </a:r>
            <a:endParaRPr lang="en-US" sz="2800" i="1" dirty="0">
              <a:ln w="0" cmpd="thinThick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reflection endPos="0" dir="5400000" sy="-100000" algn="bl" rotWithShape="0"/>
              </a:effectLst>
              <a:latin typeface="Montserrat" pitchFamily="34" charset="0"/>
            </a:endParaRP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Ravi Teja Pakanati</a:t>
            </a:r>
          </a:p>
          <a:p>
            <a:pPr marL="457200" lvl="0" indent="-457200">
              <a:buFont typeface="Wingdings" pitchFamily="2" charset="2"/>
              <a:buChar char="v"/>
            </a:pPr>
            <a:r>
              <a:rPr lang="en-US" sz="2800" i="1" dirty="0" err="1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Srimanth</a:t>
            </a:r>
            <a:r>
              <a:rPr lang="en-US" sz="2800" i="1" dirty="0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 Reddy </a:t>
            </a:r>
            <a:r>
              <a:rPr lang="en-US" sz="2800" i="1" dirty="0" err="1">
                <a:ln w="0" cmpd="thinThick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reflection endPos="0" dir="5400000" sy="-100000" algn="bl" rotWithShape="0"/>
                </a:effectLst>
                <a:latin typeface="Montserrat" pitchFamily="34" charset="0"/>
              </a:rPr>
              <a:t>Poreddy</a:t>
            </a:r>
            <a:endParaRPr lang="en-US" sz="2800" i="1" dirty="0">
              <a:ln w="0" cmpd="thinThick"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reflection endPos="0" dir="5400000" sy="-100000" algn="bl" rotWithShape="0"/>
              </a:effectLst>
              <a:latin typeface="Montserrat" pitchFamily="34" charset="0"/>
            </a:endParaRPr>
          </a:p>
          <a:p>
            <a:pPr lvl="0"/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3EE93-8325-0330-7B2F-A083BA9D49C6}"/>
              </a:ext>
            </a:extLst>
          </p:cNvPr>
          <p:cNvSpPr txBox="1"/>
          <p:nvPr/>
        </p:nvSpPr>
        <p:spPr>
          <a:xfrm>
            <a:off x="0" y="1771295"/>
            <a:ext cx="14630400" cy="896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IN" sz="2000" b="1" i="1" dirty="0">
                <a:ln w="15875" cmpd="thinThick">
                  <a:solidFill>
                    <a:prstClr val="black">
                      <a:alpha val="40000"/>
                    </a:prst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chemeClr val="accent1">
                      <a:lumMod val="50000"/>
                    </a:schemeClr>
                  </a:outerShdw>
                  <a:reflection endPos="0" dir="5400000" sy="-100000" algn="bl" rotWithShape="0"/>
                </a:effectLst>
                <a:latin typeface="Montserrat" pitchFamily="34" charset="0"/>
              </a:rPr>
              <a:t>(AWS Cognito vs Google Identity vs Azure AD vs IBM Security Verify vs Oracle IDCS vs OneLogin )</a:t>
            </a:r>
            <a:endParaRPr lang="en-US" sz="2000" b="1" i="1" dirty="0">
              <a:ln w="15875" cmpd="thinThick">
                <a:solidFill>
                  <a:prstClr val="black">
                    <a:alpha val="40000"/>
                  </a:prstClr>
                </a:solidFill>
              </a:ln>
              <a:solidFill>
                <a:schemeClr val="bg1"/>
              </a:solidFill>
              <a:effectLst>
                <a:outerShdw blurRad="50800" dist="50800" dir="5400000" algn="ctr" rotWithShape="0">
                  <a:schemeClr val="accent1">
                    <a:lumMod val="50000"/>
                  </a:schemeClr>
                </a:outerShdw>
                <a:reflection endPos="0" dir="5400000" sy="-100000" algn="bl" rotWithShape="0"/>
              </a:effectLst>
              <a:latin typeface="Montserra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0CE1B3-01DA-2ACB-C587-1ADDF7437249}"/>
              </a:ext>
            </a:extLst>
          </p:cNvPr>
          <p:cNvSpPr txBox="1"/>
          <p:nvPr/>
        </p:nvSpPr>
        <p:spPr>
          <a:xfrm>
            <a:off x="13141842" y="2828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43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0">
            <a:extLst>
              <a:ext uri="{FF2B5EF4-FFF2-40B4-BE49-F238E27FC236}">
                <a16:creationId xmlns:a16="http://schemas.microsoft.com/office/drawing/2014/main" id="{51C93C2F-8AD1-082D-683A-8DB21CF5A105}"/>
              </a:ext>
            </a:extLst>
          </p:cNvPr>
          <p:cNvSpPr/>
          <p:nvPr/>
        </p:nvSpPr>
        <p:spPr>
          <a:xfrm>
            <a:off x="205472" y="458950"/>
            <a:ext cx="9990088" cy="598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0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Conclusion &amp; References </a:t>
            </a:r>
          </a:p>
        </p:txBody>
      </p:sp>
    </p:spTree>
    <p:extLst>
      <p:ext uri="{BB962C8B-B14F-4D97-AF65-F5344CB8AC3E}">
        <p14:creationId xmlns:p14="http://schemas.microsoft.com/office/powerpoint/2010/main" val="13103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Choosing the Right Identity Solution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 Needs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Evaluate your organization's specific requirements for identity management.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Options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the pros and cons of each solution against your identified needs.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18561" y="5001220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Integration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Conduct pilot tests to ensure seamless integration with your existing systems.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245387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&amp; Monitor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Roll out the chosen solution and continuously monitor its performance and security.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100000">
              <a:schemeClr val="accent1">
                <a:lumMod val="69000"/>
                <a:lumOff val="31000"/>
                <a:alpha val="92375"/>
              </a:schemeClr>
            </a:gs>
            <a:gs pos="92000">
              <a:srgbClr val="2D518F">
                <a:lumMod val="0"/>
              </a:srgbClr>
            </a:gs>
            <a:gs pos="71000">
              <a:srgbClr val="2E5292"/>
            </a:gs>
            <a:gs pos="36000">
              <a:schemeClr val="tx1"/>
            </a:gs>
            <a:gs pos="100000">
              <a:schemeClr val="accent1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8000" contrast="-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1" y="763488"/>
            <a:ext cx="8121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6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Agenda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2B3B7-8EA1-F212-C50B-CBC2647CDA78}"/>
              </a:ext>
            </a:extLst>
          </p:cNvPr>
          <p:cNvSpPr txBox="1"/>
          <p:nvPr/>
        </p:nvSpPr>
        <p:spPr>
          <a:xfrm>
            <a:off x="900470" y="1763613"/>
            <a:ext cx="84367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Introduction &amp; Objective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Project Timeline – Gantt Chart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Flow Chart.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Comparison – Pros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Comparison – Cons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Comparison - Cost Analysis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Security &amp; Integration</a:t>
            </a: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Conclusion &amp; References </a:t>
            </a:r>
          </a:p>
        </p:txBody>
      </p:sp>
    </p:spTree>
    <p:extLst>
      <p:ext uri="{BB962C8B-B14F-4D97-AF65-F5344CB8AC3E}">
        <p14:creationId xmlns:p14="http://schemas.microsoft.com/office/powerpoint/2010/main" val="125012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C0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8775" y="395168"/>
            <a:ext cx="976753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Introduction:</a:t>
            </a:r>
            <a:b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Why Identity Management Matters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3904" y="3204686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Protection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Identity management safeguards sensitive information from unauthorized access and data breaches.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30339" y="3204686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Streamlined authentication processes enhance user satisfaction and productivity across digital platforms.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9376" y="5991582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Robust identity solutions ensure adherence to regulatory standards like GDPR and CCPA.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hart with colorful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EF93981C-CE06-1955-3FBF-FD3CF08C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8" y="63795"/>
            <a:ext cx="13931584" cy="80803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3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05472" y="458950"/>
            <a:ext cx="7556421" cy="65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i="1" dirty="0">
                <a:solidFill>
                  <a:srgbClr val="F2F0F4"/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Flow Chart 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1602C9-CDBB-8AE3-AA55-26E7682C8DFD}"/>
              </a:ext>
            </a:extLst>
          </p:cNvPr>
          <p:cNvGrpSpPr/>
          <p:nvPr/>
        </p:nvGrpSpPr>
        <p:grpSpPr>
          <a:xfrm>
            <a:off x="2471042" y="1302327"/>
            <a:ext cx="9626329" cy="6289964"/>
            <a:chOff x="28365" y="0"/>
            <a:chExt cx="5872616" cy="4142473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A76B2B7-E01D-DC0D-C5E1-CE507512BF13}"/>
                </a:ext>
              </a:extLst>
            </p:cNvPr>
            <p:cNvSpPr/>
            <p:nvPr/>
          </p:nvSpPr>
          <p:spPr>
            <a:xfrm>
              <a:off x="710531" y="0"/>
              <a:ext cx="1196622" cy="1004711"/>
            </a:xfrm>
            <a:prstGeom prst="roundRect">
              <a:avLst/>
            </a:prstGeom>
            <a:solidFill>
              <a:schemeClr val="bg1">
                <a:alpha val="88000"/>
              </a:schemeClr>
            </a:solidFill>
            <a:ln w="63500">
              <a:solidFill>
                <a:srgbClr val="0070C0"/>
              </a:solidFill>
            </a:ln>
            <a:scene3d>
              <a:camera prst="orthographicFront"/>
              <a:lightRig rig="threePt" dir="t"/>
            </a:scene3d>
            <a:sp3d>
              <a:bevelT prst="angle"/>
              <a:bevelB/>
            </a:sp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Full Stack Web Services</a:t>
              </a:r>
              <a:endPara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BC8F341E-77AD-AEA6-6EF4-960928F71663}"/>
                </a:ext>
              </a:extLst>
            </p:cNvPr>
            <p:cNvSpPr txBox="1"/>
            <p:nvPr/>
          </p:nvSpPr>
          <p:spPr>
            <a:xfrm>
              <a:off x="28365" y="1492674"/>
              <a:ext cx="2562225" cy="1401050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 w="6350">
              <a:solidFill>
                <a:prstClr val="black"/>
              </a:solidFill>
            </a:ln>
            <a:effectLst>
              <a:outerShdw blurRad="50800" dist="131142" dir="3840000" sx="74379" sy="74379" algn="tl" rotWithShape="0">
                <a:schemeClr val="tx1">
                  <a:alpha val="40000"/>
                </a:schemeClr>
              </a:outerShdw>
              <a:softEdge rad="0"/>
            </a:effec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AWS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Amplify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Google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Firebase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Azure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Static Web Apps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IBM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Cloud App ID + Cloud Foundry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Oracle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Application Express (APEX)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OneLogin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Works with platforms like AWS,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C97174E5-2731-F128-E2E5-592466205E4F}"/>
                </a:ext>
              </a:extLst>
            </p:cNvPr>
            <p:cNvCxnSpPr/>
            <p:nvPr/>
          </p:nvCxnSpPr>
          <p:spPr>
            <a:xfrm>
              <a:off x="1900989" y="637005"/>
              <a:ext cx="1955518" cy="2833511"/>
            </a:xfrm>
            <a:prstGeom prst="bentConnector3">
              <a:avLst/>
            </a:prstGeom>
            <a:ln w="635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E9B9FC9-604F-82A3-E96D-F1C16AB5BDF0}"/>
                </a:ext>
              </a:extLst>
            </p:cNvPr>
            <p:cNvSpPr/>
            <p:nvPr/>
          </p:nvSpPr>
          <p:spPr>
            <a:xfrm>
              <a:off x="3862805" y="3217164"/>
              <a:ext cx="957129" cy="846033"/>
            </a:xfrm>
            <a:prstGeom prst="roundRect">
              <a:avLst/>
            </a:prstGeom>
            <a:solidFill>
              <a:schemeClr val="bg1">
                <a:alpha val="88000"/>
              </a:schemeClr>
            </a:solidFill>
            <a:ln w="635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GitHub</a:t>
              </a:r>
              <a:endPara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CF84361-797B-9856-309B-C4BF9F039B76}"/>
                </a:ext>
              </a:extLst>
            </p:cNvPr>
            <p:cNvSpPr/>
            <p:nvPr/>
          </p:nvSpPr>
          <p:spPr>
            <a:xfrm>
              <a:off x="951163" y="3296653"/>
              <a:ext cx="956945" cy="845820"/>
            </a:xfrm>
            <a:prstGeom prst="roundRect">
              <a:avLst/>
            </a:prstGeom>
            <a:solidFill>
              <a:schemeClr val="bg1">
                <a:alpha val="88000"/>
              </a:schemeClr>
            </a:solidFill>
            <a:ln w="635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VS Code</a:t>
              </a:r>
              <a:endParaRPr lang="en-US" sz="20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90F7C03-D72B-FD5E-FC6C-6CAEA858BBFA}"/>
                </a:ext>
              </a:extLst>
            </p:cNvPr>
            <p:cNvSpPr/>
            <p:nvPr/>
          </p:nvSpPr>
          <p:spPr>
            <a:xfrm>
              <a:off x="3995152" y="0"/>
              <a:ext cx="1196622" cy="1004711"/>
            </a:xfrm>
            <a:prstGeom prst="roundRect">
              <a:avLst/>
            </a:prstGeom>
            <a:solidFill>
              <a:schemeClr val="bg1">
                <a:alpha val="88000"/>
              </a:schemeClr>
            </a:solidFill>
            <a:ln w="635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Web </a:t>
              </a:r>
              <a:r>
                <a:rPr lang="en-US" sz="2800" kern="100" dirty="0">
                  <a:cs typeface="Times New Roman" panose="02020603050405020304" pitchFamily="18" charset="0"/>
                </a:rPr>
                <a:t>Identity</a:t>
              </a:r>
              <a:r>
                <a:rPr lang="en-US" sz="28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rPr>
                <a:t> Services</a:t>
              </a:r>
              <a:endParaRPr lang="en-US" sz="24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BCB6A743-3B62-E525-0A3D-4E208866CF6E}"/>
                </a:ext>
              </a:extLst>
            </p:cNvPr>
            <p:cNvSpPr txBox="1"/>
            <p:nvPr/>
          </p:nvSpPr>
          <p:spPr>
            <a:xfrm>
              <a:off x="3338756" y="1480641"/>
              <a:ext cx="2562225" cy="141307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49872"/>
              </a:schemeClr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AWS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Amazon Cognito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Google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Google Identity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Azure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Azure AD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IBM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IBM Security Verify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Oracle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Oracle IDCS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OneLogin</a:t>
              </a:r>
              <a:r>
                <a:rPr lang="en-US" kern="0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kern="0" dirty="0" err="1">
                  <a:solidFill>
                    <a:srgbClr val="000000"/>
                  </a:solidFill>
                  <a:effectLst/>
                  <a:latin typeface="Aptos Narrow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Onelogin</a:t>
              </a:r>
              <a:endParaRPr lang="en-US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</a:p>
            <a:p>
              <a:pPr marL="0" marR="0" algn="ctr">
                <a:lnSpc>
                  <a:spcPct val="11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DE8C6D-B67E-059F-9092-22676354AC63}"/>
                </a:ext>
              </a:extLst>
            </p:cNvPr>
            <p:cNvCxnSpPr/>
            <p:nvPr/>
          </p:nvCxnSpPr>
          <p:spPr>
            <a:xfrm>
              <a:off x="1902326" y="291431"/>
              <a:ext cx="2077438" cy="0"/>
            </a:xfrm>
            <a:prstGeom prst="straightConnector1">
              <a:avLst/>
            </a:prstGeom>
            <a:ln w="635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A542BE-BAAF-79DC-E0C5-4469BE691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3426" y="1010344"/>
              <a:ext cx="0" cy="482330"/>
            </a:xfrm>
            <a:prstGeom prst="straightConnector1">
              <a:avLst/>
            </a:prstGeom>
            <a:ln w="66675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6CC65A7-EA95-F3C5-8EC7-9664F52758A9}"/>
                </a:ext>
              </a:extLst>
            </p:cNvPr>
            <p:cNvCxnSpPr/>
            <p:nvPr/>
          </p:nvCxnSpPr>
          <p:spPr>
            <a:xfrm>
              <a:off x="1913021" y="3696368"/>
              <a:ext cx="1951567" cy="0"/>
            </a:xfrm>
            <a:prstGeom prst="straightConnector1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DD4CDC-96D9-7482-9551-818BB5328D1D}"/>
              </a:ext>
            </a:extLst>
          </p:cNvPr>
          <p:cNvCxnSpPr>
            <a:cxnSpLocks/>
          </p:cNvCxnSpPr>
          <p:nvPr/>
        </p:nvCxnSpPr>
        <p:spPr>
          <a:xfrm flipV="1">
            <a:off x="9984708" y="2802865"/>
            <a:ext cx="0" cy="732374"/>
          </a:xfrm>
          <a:prstGeom prst="straightConnector1">
            <a:avLst/>
          </a:prstGeom>
          <a:ln w="666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3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ocument 3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lvl="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A59DAA-46D9-0B22-5453-88D6C76B4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866467"/>
              </p:ext>
            </p:extLst>
          </p:nvPr>
        </p:nvGraphicFramePr>
        <p:xfrm>
          <a:off x="5404474" y="768096"/>
          <a:ext cx="8107136" cy="6694581"/>
        </p:xfrm>
        <a:graphic>
          <a:graphicData uri="http://schemas.openxmlformats.org/drawingml/2006/table">
            <a:tbl>
              <a:tblPr firstRow="1" firstCol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2140559">
                  <a:extLst>
                    <a:ext uri="{9D8B030D-6E8A-4147-A177-3AD203B41FA5}">
                      <a16:colId xmlns:a16="http://schemas.microsoft.com/office/drawing/2014/main" val="82584379"/>
                    </a:ext>
                  </a:extLst>
                </a:gridCol>
                <a:gridCol w="2958773">
                  <a:extLst>
                    <a:ext uri="{9D8B030D-6E8A-4147-A177-3AD203B41FA5}">
                      <a16:colId xmlns:a16="http://schemas.microsoft.com/office/drawing/2014/main" val="3067069988"/>
                    </a:ext>
                  </a:extLst>
                </a:gridCol>
                <a:gridCol w="3007804">
                  <a:extLst>
                    <a:ext uri="{9D8B030D-6E8A-4147-A177-3AD203B41FA5}">
                      <a16:colId xmlns:a16="http://schemas.microsoft.com/office/drawing/2014/main" val="526716285"/>
                    </a:ext>
                  </a:extLst>
                </a:gridCol>
              </a:tblGrid>
              <a:tr h="8005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0" kern="100" cap="none" spc="0">
                          <a:solidFill>
                            <a:schemeClr val="bg1"/>
                          </a:solidFill>
                          <a:effectLst/>
                        </a:rPr>
                        <a:t>IDENTITY MANAGEMENT</a:t>
                      </a:r>
                      <a:endParaRPr lang="en-IN" sz="20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0" kern="100" cap="none" spc="0">
                          <a:solidFill>
                            <a:schemeClr val="bg1"/>
                          </a:solidFill>
                          <a:effectLst/>
                        </a:rPr>
                        <a:t>PROS</a:t>
                      </a:r>
                      <a:endParaRPr lang="en-IN" sz="20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b="0" kern="100" cap="none" spc="0">
                          <a:solidFill>
                            <a:schemeClr val="bg1"/>
                          </a:solidFill>
                          <a:effectLst/>
                        </a:rPr>
                        <a:t>CONS</a:t>
                      </a:r>
                      <a:endParaRPr lang="en-IN" sz="2000" b="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23662"/>
                  </a:ext>
                </a:extLst>
              </a:tr>
              <a:tr h="898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AWS COGNITO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Seamless AWS integration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Multi-factor authentication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Limited customization options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Complex price structure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426887"/>
                  </a:ext>
                </a:extLst>
              </a:tr>
              <a:tr h="6465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GOOGLE IDENTITY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Vast user base familiarity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Easy implementation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Limited enterprise features.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Privacy concerns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54026"/>
                  </a:ext>
                </a:extLst>
              </a:tr>
              <a:tr h="1150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AZURE AD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Comprehensive enterprise features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Advanced threat protection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Complex setup for small businesses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Higher cost for advanced features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353098"/>
                  </a:ext>
                </a:extLst>
              </a:tr>
              <a:tr h="8983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IBM SECURITY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Comprehensive compliance tools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Flexible deployment options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Higher price point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Complex interface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285164"/>
                  </a:ext>
                </a:extLst>
              </a:tr>
              <a:tr h="1150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ORACLE IDCS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Strong Oracle ecosystem</a:t>
                      </a:r>
                    </a:p>
                    <a:p>
                      <a:pPr marL="457200">
                        <a:lnSpc>
                          <a:spcPct val="107000"/>
                        </a:lnSpc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 integration.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Advanced analytics capabilities.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Limited third-party integrations.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Complex pricing model.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128287"/>
                  </a:ext>
                </a:extLst>
              </a:tr>
              <a:tr h="11502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500" b="1" kern="100" cap="none" spc="0">
                          <a:solidFill>
                            <a:schemeClr val="bg1"/>
                          </a:solidFill>
                          <a:effectLst/>
                        </a:rPr>
                        <a:t>ONELOGIN</a:t>
                      </a:r>
                      <a:endParaRPr lang="en-IN" sz="1500" b="1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Comprehensive single sign-on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>
                          <a:solidFill>
                            <a:schemeClr val="bg1"/>
                          </a:solidFill>
                          <a:effectLst/>
                        </a:rPr>
                        <a:t>Compliance and security features.</a:t>
                      </a:r>
                      <a:endParaRPr lang="en-IN" sz="1500" kern="100" cap="none" spc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Cost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N" sz="15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Frequent updates.</a:t>
                      </a:r>
                      <a:endParaRPr lang="en-IN" sz="15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729" marR="88729" marT="118305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5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1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810" y="0"/>
            <a:ext cx="3897630" cy="4080511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1005840" y="205394"/>
            <a:ext cx="3408218" cy="2845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- Cost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BAC576-48F8-3A09-7EE4-7BCAFB8B3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925888"/>
            <a:ext cx="146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A1C864-8022-D215-F441-D84D1274E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604133"/>
              </p:ext>
            </p:extLst>
          </p:nvPr>
        </p:nvGraphicFramePr>
        <p:xfrm>
          <a:off x="5049518" y="1634490"/>
          <a:ext cx="9146540" cy="5863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6294">
                  <a:extLst>
                    <a:ext uri="{9D8B030D-6E8A-4147-A177-3AD203B41FA5}">
                      <a16:colId xmlns:a16="http://schemas.microsoft.com/office/drawing/2014/main" val="27899387"/>
                    </a:ext>
                  </a:extLst>
                </a:gridCol>
                <a:gridCol w="2387753">
                  <a:extLst>
                    <a:ext uri="{9D8B030D-6E8A-4147-A177-3AD203B41FA5}">
                      <a16:colId xmlns:a16="http://schemas.microsoft.com/office/drawing/2014/main" val="168860292"/>
                    </a:ext>
                  </a:extLst>
                </a:gridCol>
                <a:gridCol w="2387753">
                  <a:extLst>
                    <a:ext uri="{9D8B030D-6E8A-4147-A177-3AD203B41FA5}">
                      <a16:colId xmlns:a16="http://schemas.microsoft.com/office/drawing/2014/main" val="34506631"/>
                    </a:ext>
                  </a:extLst>
                </a:gridCol>
                <a:gridCol w="2254740">
                  <a:extLst>
                    <a:ext uri="{9D8B030D-6E8A-4147-A177-3AD203B41FA5}">
                      <a16:colId xmlns:a16="http://schemas.microsoft.com/office/drawing/2014/main" val="3560945287"/>
                    </a:ext>
                  </a:extLst>
                </a:gridCol>
              </a:tblGrid>
              <a:tr h="1044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IDENTITY MANAGEMENT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LOW USAGE (1-100 USERS)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MEDIUM USAGE (100-1000 USERS)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HIGH USAGE (1,000+ USERS)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3412079235"/>
                  </a:ext>
                </a:extLst>
              </a:tr>
              <a:tr h="561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AZURE AD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Free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$6/user/month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$6/user/month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818506942"/>
                  </a:ext>
                </a:extLst>
              </a:tr>
              <a:tr h="1044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GOOGLE IDENTITY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Free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$6/user/month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$6/user/month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2349878268"/>
                  </a:ext>
                </a:extLst>
              </a:tr>
              <a:tr h="1044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AWS COGNITO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30 days free-$5/user/month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30 days free-$4.6/user/month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30 days free-$3.25/user/month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777568519"/>
                  </a:ext>
                </a:extLst>
              </a:tr>
              <a:tr h="10448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IBM SECURITY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90 days free- $2.210/user/month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90 days free- $1.989/user/month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90 days free-$1.89/user/month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342190817"/>
                  </a:ext>
                </a:extLst>
              </a:tr>
              <a:tr h="561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ORACLE IDCS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$3-$5/user/month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$2-$4/user/month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&lt;$2/user/month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2540703839"/>
                  </a:ext>
                </a:extLst>
              </a:tr>
              <a:tr h="5613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ONE LOGIN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$2/user/month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>
                          <a:effectLst/>
                        </a:rPr>
                        <a:t>$4-$8 /user/month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kern="100" dirty="0">
                          <a:effectLst/>
                        </a:rPr>
                        <a:t>$4-$8/user/month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046" marR="113046" marT="0" marB="0"/>
                </a:tc>
                <a:extLst>
                  <a:ext uri="{0D108BD9-81ED-4DB2-BD59-A6C34878D82A}">
                    <a16:rowId xmlns:a16="http://schemas.microsoft.com/office/drawing/2014/main" val="2901785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50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solidFill>
          <a:srgbClr val="0C0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815" y="661511"/>
            <a:ext cx="7837170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Hands-on Integration in a React App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408420" y="2108359"/>
            <a:ext cx="22860" cy="545973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07016" y="2516981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09824" y="2318385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369248" y="2388394"/>
            <a:ext cx="101203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46645" y="2295049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Setup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446645" y="2698671"/>
            <a:ext cx="653034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Configure the chosen identity provider in your React project using their SDK.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07016" y="3779282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09824" y="3580686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40316" y="3650694"/>
            <a:ext cx="15906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46645" y="3557349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446645" y="3960971"/>
            <a:ext cx="653034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authentication flows and user management features in your React components.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07016" y="5340191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09824" y="5141595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40793" y="5211604"/>
            <a:ext cx="15799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46645" y="5118259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446645" y="5521881"/>
            <a:ext cx="653034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Thoroughly test login, logout, and user profile management functionalities.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607016" y="6602492"/>
            <a:ext cx="653415" cy="22860"/>
          </a:xfrm>
          <a:prstGeom prst="roundRect">
            <a:avLst>
              <a:gd name="adj" fmla="val 34302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09824" y="6403896"/>
            <a:ext cx="420053" cy="420053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327219" y="6473904"/>
            <a:ext cx="185142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46645" y="6380559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Deployment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446645" y="6784181"/>
            <a:ext cx="6530340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Deploy your React app with integrated identity management to a production environment.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1"/>
            <a:ext cx="14630399" cy="8229599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		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Amplify              Amazon Cognito          Authentication user</a:t>
            </a:r>
          </a:p>
          <a:p>
            <a:pPr marL="0" indent="0" algn="just">
              <a:lnSpc>
                <a:spcPts val="55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Amazon Cognito</a:t>
            </a: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DCA2B49F-E43B-007A-625A-C70F3116A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4561403"/>
            <a:ext cx="1437792" cy="1470491"/>
          </a:xfrm>
          <a:prstGeom prst="rect">
            <a:avLst/>
          </a:prstGeom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CF280BB8-BCC8-BD36-F80D-E6ED2963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776" y="4706829"/>
            <a:ext cx="1376736" cy="117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DDCD8654-47D5-D85F-E553-094B909F2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096" y="4608945"/>
            <a:ext cx="1342684" cy="12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Cloud Icons | AWS Amplify">
            <a:extLst>
              <a:ext uri="{FF2B5EF4-FFF2-40B4-BE49-F238E27FC236}">
                <a16:creationId xmlns:a16="http://schemas.microsoft.com/office/drawing/2014/main" id="{1B9C5BDC-36C5-0BDF-05E6-14895A88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59" y="4706829"/>
            <a:ext cx="1587044" cy="124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Amazon Cognito">
            <a:extLst>
              <a:ext uri="{FF2B5EF4-FFF2-40B4-BE49-F238E27FC236}">
                <a16:creationId xmlns:a16="http://schemas.microsoft.com/office/drawing/2014/main" id="{7E116260-0AA6-9F50-E6A2-8C89C69A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4475" y="4644033"/>
            <a:ext cx="1531994" cy="12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407251-FB9A-71F5-0AF6-B24E7BC36C26}"/>
              </a:ext>
            </a:extLst>
          </p:cNvPr>
          <p:cNvSpPr/>
          <p:nvPr/>
        </p:nvSpPr>
        <p:spPr>
          <a:xfrm>
            <a:off x="4522423" y="1513920"/>
            <a:ext cx="1482436" cy="10252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page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4D64B0C-1B20-9626-20F1-A9B33777ED07}"/>
                  </a:ext>
                </a:extLst>
              </p14:cNvPr>
              <p14:cNvContentPartPr/>
              <p14:nvPr/>
            </p14:nvContentPartPr>
            <p14:xfrm>
              <a:off x="7960516" y="198624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4D64B0C-1B20-9626-20F1-A9B33777ED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6196" y="198192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6EBBBC0-8C8B-38F7-3DAD-4B724F950943}"/>
                  </a:ext>
                </a:extLst>
              </p14:cNvPr>
              <p14:cNvContentPartPr/>
              <p14:nvPr/>
            </p14:nvContentPartPr>
            <p14:xfrm>
              <a:off x="-3097964" y="334812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6EBBBC0-8C8B-38F7-3DAD-4B724F9509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3102284" y="334380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Graphic 38" descr="Arrow Right outline">
            <a:extLst>
              <a:ext uri="{FF2B5EF4-FFF2-40B4-BE49-F238E27FC236}">
                <a16:creationId xmlns:a16="http://schemas.microsoft.com/office/drawing/2014/main" id="{2A2B90C0-634C-19E4-23A4-7513348B65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0403" y="4857461"/>
            <a:ext cx="914400" cy="914400"/>
          </a:xfrm>
          <a:prstGeom prst="rect">
            <a:avLst/>
          </a:prstGeom>
        </p:spPr>
      </p:pic>
      <p:pic>
        <p:nvPicPr>
          <p:cNvPr id="44" name="Graphic 43" descr="Arrow Right outline">
            <a:extLst>
              <a:ext uri="{FF2B5EF4-FFF2-40B4-BE49-F238E27FC236}">
                <a16:creationId xmlns:a16="http://schemas.microsoft.com/office/drawing/2014/main" id="{BD944A3C-1A76-3F34-1E08-04F5957EE6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0544" y="4770617"/>
            <a:ext cx="914400" cy="914400"/>
          </a:xfrm>
          <a:prstGeom prst="rect">
            <a:avLst/>
          </a:prstGeom>
        </p:spPr>
      </p:pic>
      <p:pic>
        <p:nvPicPr>
          <p:cNvPr id="45" name="Graphic 44" descr="Arrow Right outline">
            <a:extLst>
              <a:ext uri="{FF2B5EF4-FFF2-40B4-BE49-F238E27FC236}">
                <a16:creationId xmlns:a16="http://schemas.microsoft.com/office/drawing/2014/main" id="{88249313-D361-4798-E11D-3530204B22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52592" y="4802458"/>
            <a:ext cx="914400" cy="914400"/>
          </a:xfrm>
          <a:prstGeom prst="rect">
            <a:avLst/>
          </a:prstGeom>
        </p:spPr>
      </p:pic>
      <p:pic>
        <p:nvPicPr>
          <p:cNvPr id="50" name="Graphic 49" descr="Arrow Right outline">
            <a:extLst>
              <a:ext uri="{FF2B5EF4-FFF2-40B4-BE49-F238E27FC236}">
                <a16:creationId xmlns:a16="http://schemas.microsoft.com/office/drawing/2014/main" id="{5B24376C-0F1C-8C04-E850-1114C6FBF9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38541" y="4810065"/>
            <a:ext cx="914400" cy="914400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CE42221-8AAE-EE28-F3F7-2CC243C45C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004859" y="2026539"/>
            <a:ext cx="631468" cy="26802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47B3448-93A1-A26D-5B7A-5D3D38A30AC3}"/>
              </a:ext>
            </a:extLst>
          </p:cNvPr>
          <p:cNvCxnSpPr>
            <a:endCxn id="17" idx="1"/>
          </p:cNvCxnSpPr>
          <p:nvPr/>
        </p:nvCxnSpPr>
        <p:spPr>
          <a:xfrm rot="5400000" flipH="1" flipV="1">
            <a:off x="2777575" y="2961982"/>
            <a:ext cx="2680290" cy="809405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193</TotalTime>
  <Words>634</Words>
  <Application>Microsoft Office PowerPoint</Application>
  <PresentationFormat>Custom</PresentationFormat>
  <Paragraphs>159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AkayaKanadaka</vt:lpstr>
      <vt:lpstr>Aptos</vt:lpstr>
      <vt:lpstr>Montserrat</vt:lpstr>
      <vt:lpstr>Wingdings</vt:lpstr>
      <vt:lpstr>Times New Roman</vt:lpstr>
      <vt:lpstr>Heebo Light</vt:lpstr>
      <vt:lpstr>Symbol</vt:lpstr>
      <vt:lpstr>Aptos Narrow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Perepi, Pardhavi</cp:lastModifiedBy>
  <cp:revision>7</cp:revision>
  <dcterms:created xsi:type="dcterms:W3CDTF">2024-11-05T18:10:38Z</dcterms:created>
  <dcterms:modified xsi:type="dcterms:W3CDTF">2024-11-09T15:38:19Z</dcterms:modified>
</cp:coreProperties>
</file>